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sldIdLst>
    <p:sldId id="256" r:id="rId2"/>
  </p:sldIdLst>
  <p:sldSz cx="6858000" cy="9144000" type="screen4x3"/>
  <p:notesSz cx="6137275" cy="8983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2766" y="-120"/>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A9E20D9-8364-4EE5-B110-BB2D35ABA5A2}" type="datetimeFigureOut">
              <a:rPr kumimoji="1" lang="ja-JP" altLang="en-US" smtClean="0"/>
              <a:t>2016/7/11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19E31F-273E-4201-93AA-FA36225AC162}" type="slidenum">
              <a:rPr kumimoji="1" lang="ja-JP" altLang="en-US" smtClean="0"/>
              <a:t>‹#›</a:t>
            </a:fld>
            <a:endParaRPr kumimoji="1" lang="ja-JP" altLang="en-US"/>
          </a:p>
        </p:txBody>
      </p:sp>
    </p:spTree>
    <p:extLst>
      <p:ext uri="{BB962C8B-B14F-4D97-AF65-F5344CB8AC3E}">
        <p14:creationId xmlns:p14="http://schemas.microsoft.com/office/powerpoint/2010/main" val="2529269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A9E20D9-8364-4EE5-B110-BB2D35ABA5A2}" type="datetimeFigureOut">
              <a:rPr kumimoji="1" lang="ja-JP" altLang="en-US" smtClean="0"/>
              <a:t>2016/7/11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19E31F-273E-4201-93AA-FA36225AC162}" type="slidenum">
              <a:rPr kumimoji="1" lang="ja-JP" altLang="en-US" smtClean="0"/>
              <a:t>‹#›</a:t>
            </a:fld>
            <a:endParaRPr kumimoji="1" lang="ja-JP" altLang="en-US"/>
          </a:p>
        </p:txBody>
      </p:sp>
    </p:spTree>
    <p:extLst>
      <p:ext uri="{BB962C8B-B14F-4D97-AF65-F5344CB8AC3E}">
        <p14:creationId xmlns:p14="http://schemas.microsoft.com/office/powerpoint/2010/main" val="814455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A9E20D9-8364-4EE5-B110-BB2D35ABA5A2}" type="datetimeFigureOut">
              <a:rPr kumimoji="1" lang="ja-JP" altLang="en-US" smtClean="0"/>
              <a:t>2016/7/11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19E31F-273E-4201-93AA-FA36225AC162}" type="slidenum">
              <a:rPr kumimoji="1" lang="ja-JP" altLang="en-US" smtClean="0"/>
              <a:t>‹#›</a:t>
            </a:fld>
            <a:endParaRPr kumimoji="1" lang="ja-JP" altLang="en-US"/>
          </a:p>
        </p:txBody>
      </p:sp>
    </p:spTree>
    <p:extLst>
      <p:ext uri="{BB962C8B-B14F-4D97-AF65-F5344CB8AC3E}">
        <p14:creationId xmlns:p14="http://schemas.microsoft.com/office/powerpoint/2010/main" val="591716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A9E20D9-8364-4EE5-B110-BB2D35ABA5A2}" type="datetimeFigureOut">
              <a:rPr kumimoji="1" lang="ja-JP" altLang="en-US" smtClean="0"/>
              <a:t>2016/7/11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19E31F-273E-4201-93AA-FA36225AC162}" type="slidenum">
              <a:rPr kumimoji="1" lang="ja-JP" altLang="en-US" smtClean="0"/>
              <a:t>‹#›</a:t>
            </a:fld>
            <a:endParaRPr kumimoji="1" lang="ja-JP" altLang="en-US"/>
          </a:p>
        </p:txBody>
      </p:sp>
    </p:spTree>
    <p:extLst>
      <p:ext uri="{BB962C8B-B14F-4D97-AF65-F5344CB8AC3E}">
        <p14:creationId xmlns:p14="http://schemas.microsoft.com/office/powerpoint/2010/main" val="3346930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A9E20D9-8364-4EE5-B110-BB2D35ABA5A2}" type="datetimeFigureOut">
              <a:rPr kumimoji="1" lang="ja-JP" altLang="en-US" smtClean="0"/>
              <a:t>2016/7/11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19E31F-273E-4201-93AA-FA36225AC162}" type="slidenum">
              <a:rPr kumimoji="1" lang="ja-JP" altLang="en-US" smtClean="0"/>
              <a:t>‹#›</a:t>
            </a:fld>
            <a:endParaRPr kumimoji="1" lang="ja-JP" altLang="en-US"/>
          </a:p>
        </p:txBody>
      </p:sp>
    </p:spTree>
    <p:extLst>
      <p:ext uri="{BB962C8B-B14F-4D97-AF65-F5344CB8AC3E}">
        <p14:creationId xmlns:p14="http://schemas.microsoft.com/office/powerpoint/2010/main" val="685505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A9E20D9-8364-4EE5-B110-BB2D35ABA5A2}" type="datetimeFigureOut">
              <a:rPr kumimoji="1" lang="ja-JP" altLang="en-US" smtClean="0"/>
              <a:t>2016/7/11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219E31F-273E-4201-93AA-FA36225AC162}" type="slidenum">
              <a:rPr kumimoji="1" lang="ja-JP" altLang="en-US" smtClean="0"/>
              <a:t>‹#›</a:t>
            </a:fld>
            <a:endParaRPr kumimoji="1" lang="ja-JP" altLang="en-US"/>
          </a:p>
        </p:txBody>
      </p:sp>
    </p:spTree>
    <p:extLst>
      <p:ext uri="{BB962C8B-B14F-4D97-AF65-F5344CB8AC3E}">
        <p14:creationId xmlns:p14="http://schemas.microsoft.com/office/powerpoint/2010/main" val="2014692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A9E20D9-8364-4EE5-B110-BB2D35ABA5A2}" type="datetimeFigureOut">
              <a:rPr kumimoji="1" lang="ja-JP" altLang="en-US" smtClean="0"/>
              <a:t>2016/7/11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219E31F-273E-4201-93AA-FA36225AC162}" type="slidenum">
              <a:rPr kumimoji="1" lang="ja-JP" altLang="en-US" smtClean="0"/>
              <a:t>‹#›</a:t>
            </a:fld>
            <a:endParaRPr kumimoji="1" lang="ja-JP" altLang="en-US"/>
          </a:p>
        </p:txBody>
      </p:sp>
    </p:spTree>
    <p:extLst>
      <p:ext uri="{BB962C8B-B14F-4D97-AF65-F5344CB8AC3E}">
        <p14:creationId xmlns:p14="http://schemas.microsoft.com/office/powerpoint/2010/main" val="734590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A9E20D9-8364-4EE5-B110-BB2D35ABA5A2}" type="datetimeFigureOut">
              <a:rPr kumimoji="1" lang="ja-JP" altLang="en-US" smtClean="0"/>
              <a:t>2016/7/11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219E31F-273E-4201-93AA-FA36225AC162}" type="slidenum">
              <a:rPr kumimoji="1" lang="ja-JP" altLang="en-US" smtClean="0"/>
              <a:t>‹#›</a:t>
            </a:fld>
            <a:endParaRPr kumimoji="1" lang="ja-JP" altLang="en-US"/>
          </a:p>
        </p:txBody>
      </p:sp>
    </p:spTree>
    <p:extLst>
      <p:ext uri="{BB962C8B-B14F-4D97-AF65-F5344CB8AC3E}">
        <p14:creationId xmlns:p14="http://schemas.microsoft.com/office/powerpoint/2010/main" val="3251857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A9E20D9-8364-4EE5-B110-BB2D35ABA5A2}" type="datetimeFigureOut">
              <a:rPr kumimoji="1" lang="ja-JP" altLang="en-US" smtClean="0"/>
              <a:t>2016/7/11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219E31F-273E-4201-93AA-FA36225AC162}" type="slidenum">
              <a:rPr kumimoji="1" lang="ja-JP" altLang="en-US" smtClean="0"/>
              <a:t>‹#›</a:t>
            </a:fld>
            <a:endParaRPr kumimoji="1" lang="ja-JP" altLang="en-US"/>
          </a:p>
        </p:txBody>
      </p:sp>
    </p:spTree>
    <p:extLst>
      <p:ext uri="{BB962C8B-B14F-4D97-AF65-F5344CB8AC3E}">
        <p14:creationId xmlns:p14="http://schemas.microsoft.com/office/powerpoint/2010/main" val="962540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A9E20D9-8364-4EE5-B110-BB2D35ABA5A2}" type="datetimeFigureOut">
              <a:rPr kumimoji="1" lang="ja-JP" altLang="en-US" smtClean="0"/>
              <a:t>2016/7/11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219E31F-273E-4201-93AA-FA36225AC162}" type="slidenum">
              <a:rPr kumimoji="1" lang="ja-JP" altLang="en-US" smtClean="0"/>
              <a:t>‹#›</a:t>
            </a:fld>
            <a:endParaRPr kumimoji="1" lang="ja-JP" altLang="en-US"/>
          </a:p>
        </p:txBody>
      </p:sp>
    </p:spTree>
    <p:extLst>
      <p:ext uri="{BB962C8B-B14F-4D97-AF65-F5344CB8AC3E}">
        <p14:creationId xmlns:p14="http://schemas.microsoft.com/office/powerpoint/2010/main" val="522623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A9E20D9-8364-4EE5-B110-BB2D35ABA5A2}" type="datetimeFigureOut">
              <a:rPr kumimoji="1" lang="ja-JP" altLang="en-US" smtClean="0"/>
              <a:t>2016/7/11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219E31F-273E-4201-93AA-FA36225AC162}" type="slidenum">
              <a:rPr kumimoji="1" lang="ja-JP" altLang="en-US" smtClean="0"/>
              <a:t>‹#›</a:t>
            </a:fld>
            <a:endParaRPr kumimoji="1" lang="ja-JP" altLang="en-US"/>
          </a:p>
        </p:txBody>
      </p:sp>
    </p:spTree>
    <p:extLst>
      <p:ext uri="{BB962C8B-B14F-4D97-AF65-F5344CB8AC3E}">
        <p14:creationId xmlns:p14="http://schemas.microsoft.com/office/powerpoint/2010/main" val="771514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4A9E20D9-8364-4EE5-B110-BB2D35ABA5A2}" type="datetimeFigureOut">
              <a:rPr kumimoji="1" lang="ja-JP" altLang="en-US" smtClean="0"/>
              <a:t>2016/7/11</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8219E31F-273E-4201-93AA-FA36225AC162}" type="slidenum">
              <a:rPr kumimoji="1" lang="ja-JP" altLang="en-US" smtClean="0"/>
              <a:t>‹#›</a:t>
            </a:fld>
            <a:endParaRPr kumimoji="1" lang="ja-JP" altLang="en-US"/>
          </a:p>
        </p:txBody>
      </p:sp>
    </p:spTree>
    <p:extLst>
      <p:ext uri="{BB962C8B-B14F-4D97-AF65-F5344CB8AC3E}">
        <p14:creationId xmlns:p14="http://schemas.microsoft.com/office/powerpoint/2010/main" val="457530476"/>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INCUBATOR\Desktop\Sony_8GU\インキュベーション　2016年度\ネパール仏教の著名な聖地（仏塔）.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188"/>
            <a:ext cx="6858000" cy="4569143"/>
          </a:xfrm>
          <a:prstGeom prst="rect">
            <a:avLst/>
          </a:prstGeom>
          <a:noFill/>
          <a:extLst>
            <a:ext uri="{909E8E84-426E-40DD-AFC4-6F175D3DCCD1}">
              <a14:hiddenFill xmlns:a14="http://schemas.microsoft.com/office/drawing/2010/main">
                <a:solidFill>
                  <a:srgbClr val="FFFFFF"/>
                </a:solidFill>
              </a14:hiddenFill>
            </a:ext>
          </a:extLst>
        </p:spPr>
      </p:pic>
      <p:sp>
        <p:nvSpPr>
          <p:cNvPr id="3" name="サブタイトル 2"/>
          <p:cNvSpPr>
            <a:spLocks noGrp="1"/>
          </p:cNvSpPr>
          <p:nvPr>
            <p:ph type="subTitle" idx="1"/>
          </p:nvPr>
        </p:nvSpPr>
        <p:spPr>
          <a:xfrm>
            <a:off x="0" y="4644008"/>
            <a:ext cx="6858000" cy="2880320"/>
          </a:xfrm>
          <a:solidFill>
            <a:schemeClr val="accent6">
              <a:lumMod val="20000"/>
              <a:lumOff val="80000"/>
            </a:schemeClr>
          </a:solidFill>
          <a:ln>
            <a:solidFill>
              <a:schemeClr val="accent3">
                <a:lumMod val="75000"/>
              </a:schemeClr>
            </a:solidFill>
          </a:ln>
        </p:spPr>
        <p:txBody>
          <a:bodyPr>
            <a:normAutofit fontScale="85000" lnSpcReduction="20000"/>
          </a:bodyPr>
          <a:lstStyle/>
          <a:p>
            <a:pPr algn="l"/>
            <a:r>
              <a:rPr lang="en-US" altLang="ja-JP" sz="1600" dirty="0" smtClean="0">
                <a:solidFill>
                  <a:schemeClr val="tx1"/>
                </a:solidFill>
              </a:rPr>
              <a:t>  【Presentation 1】17:00-18:00</a:t>
            </a:r>
          </a:p>
          <a:p>
            <a:pPr algn="l"/>
            <a:r>
              <a:rPr lang="en-US" altLang="ja-JP" sz="1600" b="1" dirty="0" smtClean="0">
                <a:solidFill>
                  <a:schemeClr val="tx1"/>
                </a:solidFill>
              </a:rPr>
              <a:t>  India's </a:t>
            </a:r>
            <a:r>
              <a:rPr lang="en-US" altLang="ja-JP" sz="1600" b="1" dirty="0">
                <a:solidFill>
                  <a:schemeClr val="tx1"/>
                </a:solidFill>
              </a:rPr>
              <a:t>path toward accommodative political development: achievements and issues</a:t>
            </a:r>
            <a:endParaRPr lang="en-US" altLang="ja-JP" sz="1600" b="1" dirty="0" smtClean="0">
              <a:solidFill>
                <a:schemeClr val="tx1"/>
              </a:solidFill>
            </a:endParaRPr>
          </a:p>
          <a:p>
            <a:pPr algn="l"/>
            <a:r>
              <a:rPr lang="en-US" altLang="ja-JP" sz="1600" dirty="0" smtClean="0">
                <a:solidFill>
                  <a:schemeClr val="tx1"/>
                </a:solidFill>
              </a:rPr>
              <a:t>  Kazuhiro ITAKURA  Ph.D.</a:t>
            </a:r>
          </a:p>
          <a:p>
            <a:pPr algn="l"/>
            <a:r>
              <a:rPr lang="en-US" altLang="ja-JP" sz="1600" dirty="0" smtClean="0">
                <a:solidFill>
                  <a:schemeClr val="tx1"/>
                </a:solidFill>
              </a:rPr>
              <a:t>  Special Postdoctoral Researcher, Global Career Design Center, </a:t>
            </a:r>
          </a:p>
          <a:p>
            <a:pPr algn="l"/>
            <a:r>
              <a:rPr lang="en-US" altLang="ja-JP" sz="1600" dirty="0" smtClean="0">
                <a:solidFill>
                  <a:schemeClr val="tx1"/>
                </a:solidFill>
              </a:rPr>
              <a:t>  Hiroshima University</a:t>
            </a:r>
          </a:p>
          <a:p>
            <a:pPr algn="l"/>
            <a:endParaRPr lang="en-US" altLang="ja-JP" sz="1600" dirty="0" smtClean="0">
              <a:solidFill>
                <a:schemeClr val="tx1"/>
              </a:solidFill>
            </a:endParaRPr>
          </a:p>
          <a:p>
            <a:pPr algn="l"/>
            <a:r>
              <a:rPr lang="ja-JP" altLang="en-US" sz="1600" dirty="0">
                <a:solidFill>
                  <a:schemeClr val="tx1"/>
                </a:solidFill>
              </a:rPr>
              <a:t> </a:t>
            </a:r>
            <a:r>
              <a:rPr lang="ja-JP" altLang="en-US" sz="1600" dirty="0" smtClean="0">
                <a:solidFill>
                  <a:schemeClr val="tx1"/>
                </a:solidFill>
              </a:rPr>
              <a:t> </a:t>
            </a:r>
            <a:r>
              <a:rPr lang="en-US" altLang="ja-JP" sz="1600" dirty="0" smtClean="0">
                <a:solidFill>
                  <a:schemeClr val="tx1"/>
                </a:solidFill>
              </a:rPr>
              <a:t>【Presentation 2】18:00-1900</a:t>
            </a:r>
          </a:p>
          <a:p>
            <a:pPr algn="l"/>
            <a:r>
              <a:rPr lang="en-US" altLang="ja-JP" sz="1600" b="1" dirty="0" smtClean="0">
                <a:solidFill>
                  <a:schemeClr val="tx1"/>
                </a:solidFill>
              </a:rPr>
              <a:t>  Chinese </a:t>
            </a:r>
            <a:r>
              <a:rPr lang="en-US" altLang="ja-JP" sz="1600" b="1" dirty="0">
                <a:solidFill>
                  <a:schemeClr val="tx1"/>
                </a:solidFill>
              </a:rPr>
              <a:t>cross-border development investment and the "Politics of </a:t>
            </a:r>
            <a:r>
              <a:rPr lang="en-US" altLang="ja-JP" sz="1600" b="1" dirty="0" smtClean="0">
                <a:solidFill>
                  <a:schemeClr val="tx1"/>
                </a:solidFill>
              </a:rPr>
              <a:t>Buddhism“</a:t>
            </a:r>
          </a:p>
          <a:p>
            <a:pPr algn="l"/>
            <a:r>
              <a:rPr lang="en-US" altLang="ja-JP" sz="1600" b="1" dirty="0">
                <a:solidFill>
                  <a:schemeClr val="tx1"/>
                </a:solidFill>
              </a:rPr>
              <a:t> </a:t>
            </a:r>
            <a:r>
              <a:rPr lang="en-US" altLang="ja-JP" sz="1600" b="1" dirty="0" smtClean="0">
                <a:solidFill>
                  <a:schemeClr val="tx1"/>
                </a:solidFill>
              </a:rPr>
              <a:t> in Himalayan </a:t>
            </a:r>
            <a:r>
              <a:rPr lang="en-US" altLang="ja-JP" sz="1600" b="1" dirty="0">
                <a:solidFill>
                  <a:schemeClr val="tx1"/>
                </a:solidFill>
              </a:rPr>
              <a:t>border </a:t>
            </a:r>
            <a:r>
              <a:rPr lang="en-US" altLang="ja-JP" sz="1600" b="1" dirty="0" smtClean="0">
                <a:solidFill>
                  <a:schemeClr val="tx1"/>
                </a:solidFill>
              </a:rPr>
              <a:t>region</a:t>
            </a:r>
          </a:p>
          <a:p>
            <a:pPr algn="l"/>
            <a:r>
              <a:rPr lang="en-US" altLang="ja-JP" sz="1600" dirty="0" smtClean="0">
                <a:solidFill>
                  <a:schemeClr val="tx1"/>
                </a:solidFill>
              </a:rPr>
              <a:t>  Yusuke BESSHO Ph.D.</a:t>
            </a:r>
          </a:p>
          <a:p>
            <a:pPr algn="l"/>
            <a:r>
              <a:rPr lang="en-US" altLang="ja-JP" sz="1600" dirty="0" smtClean="0">
                <a:solidFill>
                  <a:schemeClr val="tx1"/>
                </a:solidFill>
              </a:rPr>
              <a:t>  Research </a:t>
            </a:r>
            <a:r>
              <a:rPr lang="en-US" altLang="ja-JP" sz="1600" dirty="0">
                <a:solidFill>
                  <a:schemeClr val="tx1"/>
                </a:solidFill>
              </a:rPr>
              <a:t>Fellow</a:t>
            </a:r>
          </a:p>
          <a:p>
            <a:pPr algn="l"/>
            <a:r>
              <a:rPr lang="en-US" altLang="ja-JP" sz="1600" dirty="0" smtClean="0">
                <a:solidFill>
                  <a:schemeClr val="tx1"/>
                </a:solidFill>
              </a:rPr>
              <a:t>  Graduate </a:t>
            </a:r>
            <a:r>
              <a:rPr lang="en-US" altLang="ja-JP" sz="1600" dirty="0">
                <a:solidFill>
                  <a:schemeClr val="tx1"/>
                </a:solidFill>
              </a:rPr>
              <a:t>School for International Development and </a:t>
            </a:r>
            <a:r>
              <a:rPr lang="en-US" altLang="ja-JP" sz="1600" dirty="0" smtClean="0">
                <a:solidFill>
                  <a:schemeClr val="tx1"/>
                </a:solidFill>
              </a:rPr>
              <a:t>Cooperation,</a:t>
            </a:r>
            <a:endParaRPr lang="en-US" altLang="ja-JP" sz="1600" dirty="0">
              <a:solidFill>
                <a:schemeClr val="tx1"/>
              </a:solidFill>
            </a:endParaRPr>
          </a:p>
          <a:p>
            <a:pPr algn="l"/>
            <a:r>
              <a:rPr lang="en-US" altLang="ja-JP" sz="1600" dirty="0" smtClean="0">
                <a:solidFill>
                  <a:schemeClr val="tx1"/>
                </a:solidFill>
              </a:rPr>
              <a:t>  Hiroshima </a:t>
            </a:r>
            <a:r>
              <a:rPr lang="en-US" altLang="ja-JP" sz="1600" dirty="0">
                <a:solidFill>
                  <a:schemeClr val="tx1"/>
                </a:solidFill>
              </a:rPr>
              <a:t>University</a:t>
            </a:r>
          </a:p>
          <a:p>
            <a:endParaRPr kumimoji="1" lang="ja-JP" altLang="en-US" sz="2100" dirty="0"/>
          </a:p>
        </p:txBody>
      </p:sp>
      <p:sp>
        <p:nvSpPr>
          <p:cNvPr id="2" name="タイトル 1"/>
          <p:cNvSpPr>
            <a:spLocks noGrp="1"/>
          </p:cNvSpPr>
          <p:nvPr>
            <p:ph type="ctrTitle"/>
          </p:nvPr>
        </p:nvSpPr>
        <p:spPr>
          <a:xfrm>
            <a:off x="13387" y="380943"/>
            <a:ext cx="6841975" cy="1742785"/>
          </a:xfrm>
        </p:spPr>
        <p:txBody>
          <a:bodyPr>
            <a:normAutofit fontScale="90000"/>
          </a:bodyPr>
          <a:lstStyle/>
          <a:p>
            <a:r>
              <a:rPr lang="ja-JP" altLang="en-US" sz="1600" dirty="0" smtClean="0">
                <a:solidFill>
                  <a:schemeClr val="bg1"/>
                </a:solidFill>
                <a:latin typeface="+mn-ea"/>
              </a:rPr>
              <a:t>インキュベーション研究拠点  </a:t>
            </a:r>
            <a:r>
              <a:rPr lang="en-US" altLang="ja-JP" sz="1600" dirty="0" smtClean="0">
                <a:solidFill>
                  <a:schemeClr val="bg1"/>
                </a:solidFill>
                <a:latin typeface="+mn-ea"/>
              </a:rPr>
              <a:t/>
            </a:r>
            <a:br>
              <a:rPr lang="en-US" altLang="ja-JP" sz="1600" dirty="0" smtClean="0">
                <a:solidFill>
                  <a:schemeClr val="bg1"/>
                </a:solidFill>
                <a:latin typeface="+mn-ea"/>
              </a:rPr>
            </a:br>
            <a:r>
              <a:rPr lang="ja-JP" altLang="en-US" sz="1600" dirty="0" smtClean="0">
                <a:solidFill>
                  <a:schemeClr val="bg1"/>
                </a:solidFill>
                <a:latin typeface="+mn-ea"/>
              </a:rPr>
              <a:t>「広島の知と経験を基盤とした実践的平和構築学確立のための研究拠点」</a:t>
            </a:r>
            <a:r>
              <a:rPr lang="en-US" altLang="ja-JP" sz="1600" dirty="0" smtClean="0">
                <a:solidFill>
                  <a:schemeClr val="bg1"/>
                </a:solidFill>
              </a:rPr>
              <a:t/>
            </a:r>
            <a:br>
              <a:rPr lang="en-US" altLang="ja-JP" sz="1600" dirty="0" smtClean="0">
                <a:solidFill>
                  <a:schemeClr val="bg1"/>
                </a:solidFill>
              </a:rPr>
            </a:br>
            <a:r>
              <a:rPr lang="en-US" altLang="ja-JP" sz="1600" u="sng" dirty="0" smtClean="0">
                <a:solidFill>
                  <a:schemeClr val="bg1"/>
                </a:solidFill>
              </a:rPr>
              <a:t>2016</a:t>
            </a:r>
            <a:r>
              <a:rPr lang="ja-JP" altLang="en-US" sz="1600" u="sng" dirty="0" smtClean="0">
                <a:solidFill>
                  <a:schemeClr val="bg1"/>
                </a:solidFill>
              </a:rPr>
              <a:t>年度第</a:t>
            </a:r>
            <a:r>
              <a:rPr lang="en-US" altLang="ja-JP" sz="1600" u="sng" dirty="0" smtClean="0">
                <a:solidFill>
                  <a:schemeClr val="bg1"/>
                </a:solidFill>
              </a:rPr>
              <a:t>3</a:t>
            </a:r>
            <a:r>
              <a:rPr lang="ja-JP" altLang="en-US" sz="1600" u="sng" dirty="0" smtClean="0">
                <a:solidFill>
                  <a:schemeClr val="bg1"/>
                </a:solidFill>
              </a:rPr>
              <a:t>回研究会</a:t>
            </a:r>
            <a:r>
              <a:rPr lang="en-US" altLang="ja-JP" sz="1600" u="sng" dirty="0" smtClean="0">
                <a:solidFill>
                  <a:schemeClr val="bg1"/>
                </a:solidFill>
              </a:rPr>
              <a:t/>
            </a:r>
            <a:br>
              <a:rPr lang="en-US" altLang="ja-JP" sz="1600" u="sng" dirty="0" smtClean="0">
                <a:solidFill>
                  <a:schemeClr val="bg1"/>
                </a:solidFill>
              </a:rPr>
            </a:br>
            <a:r>
              <a:rPr lang="en-US" altLang="ja-JP" sz="2400" b="1" dirty="0" smtClean="0">
                <a:solidFill>
                  <a:schemeClr val="bg1"/>
                </a:solidFill>
              </a:rPr>
              <a:t>Hiroshima Active </a:t>
            </a:r>
            <a:r>
              <a:rPr lang="en-US" altLang="ja-JP" sz="2400" b="1" dirty="0" err="1" smtClean="0">
                <a:solidFill>
                  <a:schemeClr val="bg1"/>
                </a:solidFill>
              </a:rPr>
              <a:t>Peacebuilding</a:t>
            </a:r>
            <a:r>
              <a:rPr lang="en-US" altLang="ja-JP" sz="2400" b="1" dirty="0" smtClean="0">
                <a:solidFill>
                  <a:schemeClr val="bg1"/>
                </a:solidFill>
              </a:rPr>
              <a:t> Research Initiative</a:t>
            </a:r>
            <a:br>
              <a:rPr lang="en-US" altLang="ja-JP" sz="2400" b="1" dirty="0" smtClean="0">
                <a:solidFill>
                  <a:schemeClr val="bg1"/>
                </a:solidFill>
              </a:rPr>
            </a:br>
            <a:r>
              <a:rPr lang="en-US" altLang="ja-JP" sz="2000" b="1" u="sng" dirty="0" smtClean="0">
                <a:solidFill>
                  <a:schemeClr val="bg1"/>
                </a:solidFill>
              </a:rPr>
              <a:t>The 3rd </a:t>
            </a:r>
            <a:r>
              <a:rPr lang="en-US" altLang="ja-JP" sz="2000" b="1" u="sng" dirty="0" smtClean="0">
                <a:solidFill>
                  <a:schemeClr val="bg1"/>
                </a:solidFill>
              </a:rPr>
              <a:t>Study Session</a:t>
            </a:r>
            <a:br>
              <a:rPr lang="en-US" altLang="ja-JP" sz="2000" b="1" u="sng" dirty="0" smtClean="0">
                <a:solidFill>
                  <a:schemeClr val="bg1"/>
                </a:solidFill>
              </a:rPr>
            </a:br>
            <a:endParaRPr kumimoji="1" lang="ja-JP" altLang="en-US" sz="2000" b="1" u="sng" dirty="0">
              <a:solidFill>
                <a:schemeClr val="bg1"/>
              </a:solidFill>
            </a:endParaRPr>
          </a:p>
        </p:txBody>
      </p:sp>
      <p:sp>
        <p:nvSpPr>
          <p:cNvPr id="5" name="テキスト ボックス 4"/>
          <p:cNvSpPr txBox="1"/>
          <p:nvPr/>
        </p:nvSpPr>
        <p:spPr>
          <a:xfrm>
            <a:off x="6692" y="7609130"/>
            <a:ext cx="6858000" cy="1446550"/>
          </a:xfrm>
          <a:prstGeom prst="rect">
            <a:avLst/>
          </a:prstGeom>
          <a:gradFill flip="none" rotWithShape="1">
            <a:gsLst>
              <a:gs pos="0">
                <a:schemeClr val="tx2">
                  <a:lumMod val="40000"/>
                  <a:lumOff val="60000"/>
                  <a:shade val="30000"/>
                  <a:satMod val="115000"/>
                </a:schemeClr>
              </a:gs>
              <a:gs pos="50000">
                <a:schemeClr val="tx2">
                  <a:lumMod val="40000"/>
                  <a:lumOff val="60000"/>
                  <a:shade val="67500"/>
                  <a:satMod val="115000"/>
                </a:schemeClr>
              </a:gs>
              <a:gs pos="100000">
                <a:schemeClr val="tx2">
                  <a:lumMod val="40000"/>
                  <a:lumOff val="60000"/>
                  <a:shade val="100000"/>
                  <a:satMod val="115000"/>
                </a:schemeClr>
              </a:gs>
            </a:gsLst>
            <a:lin ang="16200000" scaled="1"/>
            <a:tileRect/>
          </a:gradFill>
          <a:ln>
            <a:solidFill>
              <a:schemeClr val="accent1"/>
            </a:solidFill>
          </a:ln>
        </p:spPr>
        <p:txBody>
          <a:bodyPr wrap="square" rtlCol="0">
            <a:spAutoFit/>
          </a:bodyPr>
          <a:lstStyle/>
          <a:p>
            <a:r>
              <a:rPr lang="en-US" altLang="ja-JP" sz="1400" dirty="0" smtClean="0">
                <a:solidFill>
                  <a:schemeClr val="bg1"/>
                </a:solidFill>
                <a:latin typeface="+mn-ea"/>
              </a:rPr>
              <a:t>Medium: English</a:t>
            </a:r>
          </a:p>
          <a:p>
            <a:r>
              <a:rPr lang="en-US" altLang="ja-JP" sz="1400" dirty="0" smtClean="0">
                <a:solidFill>
                  <a:schemeClr val="bg1"/>
                </a:solidFill>
                <a:latin typeface="+mn-ea"/>
              </a:rPr>
              <a:t>The </a:t>
            </a:r>
            <a:r>
              <a:rPr lang="en-US" altLang="ja-JP" sz="1400" dirty="0" smtClean="0">
                <a:solidFill>
                  <a:schemeClr val="bg1"/>
                </a:solidFill>
                <a:latin typeface="+mn-ea"/>
              </a:rPr>
              <a:t>Seminar is open to public, and </a:t>
            </a:r>
            <a:r>
              <a:rPr lang="en-US" altLang="ja-JP" sz="1400" dirty="0" smtClean="0">
                <a:solidFill>
                  <a:schemeClr val="bg1"/>
                </a:solidFill>
                <a:latin typeface="+mn-ea"/>
              </a:rPr>
              <a:t>no </a:t>
            </a:r>
            <a:r>
              <a:rPr lang="en-US" altLang="ja-JP" sz="1400" dirty="0" smtClean="0">
                <a:solidFill>
                  <a:schemeClr val="bg1"/>
                </a:solidFill>
                <a:latin typeface="+mn-ea"/>
              </a:rPr>
              <a:t>registration is </a:t>
            </a:r>
            <a:r>
              <a:rPr lang="en-US" altLang="ja-JP" sz="1400" dirty="0" smtClean="0">
                <a:solidFill>
                  <a:schemeClr val="bg1"/>
                </a:solidFill>
                <a:latin typeface="+mn-ea"/>
              </a:rPr>
              <a:t>required</a:t>
            </a:r>
            <a:r>
              <a:rPr lang="en-US" altLang="ja-JP" sz="1400" dirty="0" smtClean="0">
                <a:solidFill>
                  <a:schemeClr val="bg1"/>
                </a:solidFill>
                <a:latin typeface="+mn-ea"/>
              </a:rPr>
              <a:t>.</a:t>
            </a:r>
          </a:p>
          <a:p>
            <a:r>
              <a:rPr lang="en-US" altLang="ja-JP" sz="1200" dirty="0" smtClean="0">
                <a:solidFill>
                  <a:schemeClr val="bg1"/>
                </a:solidFill>
                <a:latin typeface="+mn-ea"/>
              </a:rPr>
              <a:t> </a:t>
            </a:r>
            <a:endParaRPr lang="en-US" altLang="ja-JP" sz="1200" dirty="0">
              <a:solidFill>
                <a:schemeClr val="bg1"/>
              </a:solidFill>
              <a:latin typeface="+mn-ea"/>
            </a:endParaRPr>
          </a:p>
          <a:p>
            <a:r>
              <a:rPr lang="en-US" altLang="ja-JP" sz="1200" dirty="0" smtClean="0">
                <a:solidFill>
                  <a:schemeClr val="bg1"/>
                </a:solidFill>
                <a:latin typeface="+mn-ea"/>
              </a:rPr>
              <a:t>   Contact: </a:t>
            </a:r>
            <a:r>
              <a:rPr lang="ja-JP" altLang="en-US" sz="1200" dirty="0" smtClean="0">
                <a:solidFill>
                  <a:schemeClr val="bg1"/>
                </a:solidFill>
                <a:latin typeface="+mn-ea"/>
              </a:rPr>
              <a:t>　「</a:t>
            </a:r>
            <a:r>
              <a:rPr lang="ja-JP" altLang="en-US" sz="1200" dirty="0">
                <a:solidFill>
                  <a:schemeClr val="bg1"/>
                </a:solidFill>
                <a:latin typeface="+mn-ea"/>
              </a:rPr>
              <a:t>広島の知と経験を基盤とした実践的平和構築学確立のための研究拠点</a:t>
            </a:r>
            <a:r>
              <a:rPr lang="ja-JP" altLang="en-US" sz="1200" dirty="0" smtClean="0">
                <a:solidFill>
                  <a:schemeClr val="bg1"/>
                </a:solidFill>
                <a:latin typeface="+mn-ea"/>
              </a:rPr>
              <a:t>」事務室</a:t>
            </a:r>
            <a:endParaRPr lang="en-US" altLang="ja-JP" sz="1200" dirty="0" smtClean="0">
              <a:solidFill>
                <a:schemeClr val="bg1"/>
              </a:solidFill>
              <a:latin typeface="+mn-ea"/>
            </a:endParaRPr>
          </a:p>
          <a:p>
            <a:r>
              <a:rPr lang="en-US" altLang="ja-JP" sz="1200" dirty="0">
                <a:solidFill>
                  <a:schemeClr val="bg1"/>
                </a:solidFill>
                <a:latin typeface="+mn-ea"/>
              </a:rPr>
              <a:t> </a:t>
            </a:r>
            <a:r>
              <a:rPr lang="en-US" altLang="ja-JP" sz="1200" dirty="0" smtClean="0">
                <a:solidFill>
                  <a:schemeClr val="bg1"/>
                </a:solidFill>
                <a:latin typeface="+mn-ea"/>
              </a:rPr>
              <a:t>               Hiroshima Active </a:t>
            </a:r>
            <a:r>
              <a:rPr lang="en-US" altLang="ja-JP" sz="1200" dirty="0" err="1" smtClean="0">
                <a:solidFill>
                  <a:schemeClr val="bg1"/>
                </a:solidFill>
                <a:latin typeface="+mn-ea"/>
              </a:rPr>
              <a:t>Peacebuilding</a:t>
            </a:r>
            <a:r>
              <a:rPr lang="en-US" altLang="ja-JP" sz="1200" dirty="0" smtClean="0">
                <a:solidFill>
                  <a:schemeClr val="bg1"/>
                </a:solidFill>
                <a:latin typeface="+mn-ea"/>
              </a:rPr>
              <a:t> Research Initiative Office</a:t>
            </a:r>
          </a:p>
          <a:p>
            <a:r>
              <a:rPr lang="ja-JP" altLang="en-US" sz="1200" dirty="0">
                <a:solidFill>
                  <a:schemeClr val="bg1"/>
                </a:solidFill>
                <a:latin typeface="+mn-ea"/>
              </a:rPr>
              <a:t>　</a:t>
            </a:r>
            <a:r>
              <a:rPr lang="ja-JP" altLang="en-US" sz="1200" dirty="0" smtClean="0">
                <a:solidFill>
                  <a:schemeClr val="bg1"/>
                </a:solidFill>
                <a:latin typeface="+mn-ea"/>
              </a:rPr>
              <a:t> 　 　　　　 </a:t>
            </a:r>
            <a:r>
              <a:rPr lang="en-US" altLang="ja-JP" sz="1200" dirty="0" smtClean="0">
                <a:solidFill>
                  <a:schemeClr val="bg1"/>
                </a:solidFill>
                <a:latin typeface="+mn-ea"/>
              </a:rPr>
              <a:t>E-mail: hipec@hiroshima-u.ac.jp</a:t>
            </a:r>
          </a:p>
          <a:p>
            <a:endParaRPr lang="en-US" altLang="ja-JP" sz="1200" dirty="0" smtClean="0">
              <a:solidFill>
                <a:schemeClr val="bg1"/>
              </a:solidFill>
            </a:endParaRPr>
          </a:p>
        </p:txBody>
      </p:sp>
      <p:sp>
        <p:nvSpPr>
          <p:cNvPr id="6" name="正方形/長方形 5"/>
          <p:cNvSpPr/>
          <p:nvPr/>
        </p:nvSpPr>
        <p:spPr>
          <a:xfrm>
            <a:off x="13386" y="3131840"/>
            <a:ext cx="6844613" cy="1631216"/>
          </a:xfrm>
          <a:prstGeom prst="rect">
            <a:avLst/>
          </a:prstGeom>
        </p:spPr>
        <p:txBody>
          <a:bodyPr wrap="square">
            <a:spAutoFit/>
          </a:bodyPr>
          <a:lstStyle/>
          <a:p>
            <a:r>
              <a:rPr lang="en-US" altLang="ja-JP" sz="2000" b="1" dirty="0" smtClean="0">
                <a:solidFill>
                  <a:schemeClr val="bg1"/>
                </a:solidFill>
              </a:rPr>
              <a:t> Date:  </a:t>
            </a:r>
            <a:r>
              <a:rPr lang="en-US" altLang="ja-JP" sz="2000" b="1" dirty="0" smtClean="0">
                <a:solidFill>
                  <a:schemeClr val="bg1"/>
                </a:solidFill>
              </a:rPr>
              <a:t>Friday,  </a:t>
            </a:r>
            <a:r>
              <a:rPr lang="en-US" altLang="ja-JP" sz="2000" b="1" dirty="0" smtClean="0">
                <a:solidFill>
                  <a:schemeClr val="bg1"/>
                </a:solidFill>
              </a:rPr>
              <a:t>29 July </a:t>
            </a:r>
            <a:r>
              <a:rPr lang="en-US" altLang="ja-JP" sz="2000" b="1" dirty="0">
                <a:solidFill>
                  <a:schemeClr val="bg1"/>
                </a:solidFill>
              </a:rPr>
              <a:t>2016 </a:t>
            </a:r>
            <a:endParaRPr lang="en-US" altLang="ja-JP" sz="2000" b="1" dirty="0" smtClean="0">
              <a:solidFill>
                <a:schemeClr val="bg1"/>
              </a:solidFill>
            </a:endParaRPr>
          </a:p>
          <a:p>
            <a:r>
              <a:rPr lang="en-US" altLang="ja-JP" sz="2000" b="1" dirty="0">
                <a:solidFill>
                  <a:schemeClr val="bg1"/>
                </a:solidFill>
              </a:rPr>
              <a:t> </a:t>
            </a:r>
            <a:r>
              <a:rPr lang="en-US" altLang="ja-JP" sz="2000" b="1" dirty="0" smtClean="0">
                <a:solidFill>
                  <a:schemeClr val="bg1"/>
                </a:solidFill>
              </a:rPr>
              <a:t>Time</a:t>
            </a:r>
            <a:r>
              <a:rPr lang="en-US" altLang="ja-JP" sz="2000" b="1" dirty="0" smtClean="0">
                <a:solidFill>
                  <a:schemeClr val="bg1"/>
                </a:solidFill>
              </a:rPr>
              <a:t>: 17:00-19:00</a:t>
            </a:r>
          </a:p>
          <a:p>
            <a:r>
              <a:rPr lang="en-US" altLang="ja-JP" sz="2000" b="1" dirty="0" smtClean="0">
                <a:solidFill>
                  <a:schemeClr val="bg1"/>
                </a:solidFill>
              </a:rPr>
              <a:t> Venue: Medium Conference Room, </a:t>
            </a:r>
          </a:p>
          <a:p>
            <a:r>
              <a:rPr lang="en-US" altLang="ja-JP" sz="2000" b="1" dirty="0">
                <a:solidFill>
                  <a:schemeClr val="bg1"/>
                </a:solidFill>
              </a:rPr>
              <a:t> </a:t>
            </a:r>
            <a:r>
              <a:rPr lang="en-US" altLang="ja-JP" sz="2000" b="1" dirty="0" smtClean="0">
                <a:solidFill>
                  <a:schemeClr val="bg1"/>
                </a:solidFill>
              </a:rPr>
              <a:t>              Graduate School of Social Sciences  1F</a:t>
            </a:r>
          </a:p>
          <a:p>
            <a:r>
              <a:rPr lang="ja-JP" altLang="en-US" sz="2000" b="1" dirty="0">
                <a:solidFill>
                  <a:schemeClr val="bg1"/>
                </a:solidFill>
              </a:rPr>
              <a:t>　</a:t>
            </a:r>
            <a:r>
              <a:rPr lang="ja-JP" altLang="en-US" sz="2000" b="1" dirty="0" smtClean="0">
                <a:solidFill>
                  <a:schemeClr val="bg1"/>
                </a:solidFill>
              </a:rPr>
              <a:t>　　　　</a:t>
            </a:r>
            <a:r>
              <a:rPr lang="en-US" altLang="ja-JP" sz="2000" b="1" dirty="0" smtClean="0">
                <a:solidFill>
                  <a:schemeClr val="bg1"/>
                </a:solidFill>
              </a:rPr>
              <a:t> </a:t>
            </a:r>
            <a:endParaRPr lang="en-US" altLang="ja-JP" sz="2000" b="1" dirty="0">
              <a:solidFill>
                <a:schemeClr val="bg1"/>
              </a:solidFill>
            </a:endParaRPr>
          </a:p>
        </p:txBody>
      </p:sp>
      <p:pic>
        <p:nvPicPr>
          <p:cNvPr id="1028" name="Picture 4" descr="C:\Users\INCUBATOR\Desktop\Sony_8GU\インキュベーション　2016年度\ロゴ\ロゴ office用（2016.6.15）.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7496" y="112761"/>
            <a:ext cx="877814" cy="5363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357205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208</TotalTime>
  <Words>123</Words>
  <Application>Microsoft Office PowerPoint</Application>
  <PresentationFormat>画面に合わせる (4:3)</PresentationFormat>
  <Paragraphs>25</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インキュベーション研究拠点   「広島の知と経験を基盤とした実践的平和構築学確立のための研究拠点」 2016年度第3回研究会 Hiroshima Active Peacebuilding Research Initiative The 3rd Study Session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INCUBATOR</dc:creator>
  <cp:lastModifiedBy>INCUBATOR</cp:lastModifiedBy>
  <cp:revision>42</cp:revision>
  <cp:lastPrinted>2016-07-11T08:05:30Z</cp:lastPrinted>
  <dcterms:created xsi:type="dcterms:W3CDTF">2016-07-07T04:54:15Z</dcterms:created>
  <dcterms:modified xsi:type="dcterms:W3CDTF">2016-07-11T08:29:01Z</dcterms:modified>
</cp:coreProperties>
</file>